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</p:sldMasterIdLst>
  <p:notesMasterIdLst>
    <p:notesMasterId r:id="rId85"/>
  </p:notesMasterIdLst>
  <p:sldIdLst>
    <p:sldId id="256" r:id="rId15"/>
    <p:sldId id="257" r:id="rId16"/>
    <p:sldId id="258" r:id="rId17"/>
    <p:sldId id="259" r:id="rId18"/>
    <p:sldId id="260" r:id="rId19"/>
    <p:sldId id="327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321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2" r:id="rId80"/>
    <p:sldId id="323" r:id="rId81"/>
    <p:sldId id="324" r:id="rId82"/>
    <p:sldId id="325" r:id="rId83"/>
    <p:sldId id="320" r:id="rId8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slide" Target="slides/slide49.xml"/><Relationship Id="rId68" Type="http://schemas.openxmlformats.org/officeDocument/2006/relationships/slide" Target="slides/slide54.xml"/><Relationship Id="rId84" Type="http://schemas.openxmlformats.org/officeDocument/2006/relationships/slide" Target="slides/slide70.xml"/><Relationship Id="rId89" Type="http://schemas.openxmlformats.org/officeDocument/2006/relationships/tableStyles" Target="tableStyles.xml"/><Relationship Id="rId16" Type="http://schemas.openxmlformats.org/officeDocument/2006/relationships/slide" Target="slides/slide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74" Type="http://schemas.openxmlformats.org/officeDocument/2006/relationships/slide" Target="slides/slide60.xml"/><Relationship Id="rId79" Type="http://schemas.openxmlformats.org/officeDocument/2006/relationships/slide" Target="slides/slide65.xml"/><Relationship Id="rId5" Type="http://schemas.openxmlformats.org/officeDocument/2006/relationships/slideMaster" Target="slideMasters/slideMaster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77" Type="http://schemas.openxmlformats.org/officeDocument/2006/relationships/slide" Target="slides/slide6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80" Type="http://schemas.openxmlformats.org/officeDocument/2006/relationships/slide" Target="slides/slide6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slide" Target="slides/slide53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slide" Target="slides/slide48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83" Type="http://schemas.openxmlformats.org/officeDocument/2006/relationships/slide" Target="slides/slide6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81" Type="http://schemas.openxmlformats.org/officeDocument/2006/relationships/slide" Target="slides/slide6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viewProps" Target="viewProps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51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51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1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51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436235E-9D63-45DA-97B5-911816739EBA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rymNTLKdo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59239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- 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Bill 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Joy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programava em um ADM-3A terminal.</a:t>
            </a:r>
          </a:p>
        </p:txBody>
      </p:sp>
      <p:sp>
        <p:nvSpPr>
          <p:cNvPr id="68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 botão ESC era no lugar do CAPS-LOCK!</a:t>
            </a:r>
          </a:p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Por consequência ele é ergonômicamente correto!</a:t>
            </a:r>
          </a:p>
        </p:txBody>
      </p:sp>
      <p:sp>
        <p:nvSpPr>
          <p:cNvPr id="694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436235E-9D63-45DA-97B5-911816739EBA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5041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436235E-9D63-45DA-97B5-911816739EBA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42</a:t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9542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- Vídeo simples de entendimento: </a:t>
            </a:r>
            <a:r>
              <a:rPr lang="pt-BR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https://www.youtube.com/watch?v=lXrymNTLKdo</a:t>
            </a:r>
          </a:p>
          <a:p>
            <a:r>
              <a:rPr lang="pt-BR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- Exemplo</a:t>
            </a:r>
          </a:p>
        </p:txBody>
      </p:sp>
      <p:sp>
        <p:nvSpPr>
          <p:cNvPr id="69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436235E-9D63-45DA-97B5-911816739EBA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55</a:t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7422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</a:p>
        </p:txBody>
      </p:sp>
      <p:sp>
        <p:nvSpPr>
          <p:cNvPr id="70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</a:p>
        </p:txBody>
      </p:sp>
      <p:sp>
        <p:nvSpPr>
          <p:cNvPr id="70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</a:p>
        </p:txBody>
      </p:sp>
      <p:sp>
        <p:nvSpPr>
          <p:cNvPr id="70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</a:p>
        </p:txBody>
      </p:sp>
      <p:sp>
        <p:nvSpPr>
          <p:cNvPr id="70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</a:p>
        </p:txBody>
      </p:sp>
      <p:sp>
        <p:nvSpPr>
          <p:cNvPr id="70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67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2191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685433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331371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45282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67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Existiam apenas computadores "centrais".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Eram utilizados "terminais burros".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Não era comum o uso de "monitores".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Os terminais eram lentos!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436235E-9D63-45DA-97B5-911816739EBA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44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6" name="Imagem 32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27" name="Imagem 32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m 33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m 3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Imagem 36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4" name="Imagem 363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Imagem 39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1" name="Imagem 40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7" name="Imagem 43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38" name="Imagem 43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4" name="Imagem 473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75" name="Imagem 47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1" name="Imagem 51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12" name="Imagem 51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Imagem 6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Imagem 7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Imagem 10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Imagem 10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Imagem 14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3" name="Imagem 14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Imagem 17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Imagem 17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Imagem 21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17" name="Imagem 21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Imagem 25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53" name="Imagem 25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Imagem 28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90" name="Imagem 28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=MikoF6KZjm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vimawesome.com/" TargetMode="Externa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://carlohcs.com.br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vim-adventures.com/" TargetMode="External"/><Relationship Id="rId7" Type="http://schemas.openxmlformats.org/officeDocument/2006/relationships/hyperlink" Target="https://github.com/vim-scripts/HJK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://www.vimsnake.com/" TargetMode="External"/><Relationship Id="rId5" Type="http://schemas.openxmlformats.org/officeDocument/2006/relationships/hyperlink" Target="http://sokoban.vim" TargetMode="External"/><Relationship Id="rId4" Type="http://schemas.openxmlformats.org/officeDocument/2006/relationships/hyperlink" Target="http://screensaver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CodeVim/Vi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9md/atom-vim-mode-pl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lermooo/Vintageo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1383840" y="5892840"/>
            <a:ext cx="9428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2000" b="1" strike="noStrike" spc="-1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Carlos Henrique @ </a:t>
            </a:r>
            <a:r>
              <a:rPr lang="pt-BR" sz="2000" b="1" strike="noStrike" spc="-1" err="1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co:lab</a:t>
            </a:r>
            <a:r>
              <a:rPr lang="pt-BR" sz="2000" b="1" strike="noStrike" spc="-1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– Junho </a:t>
            </a:r>
            <a:r>
              <a:rPr lang="pt-BR" sz="1800" b="1" strike="noStrike" spc="-1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2017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1376640" y="3429000"/>
            <a:ext cx="10814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VIM é seu amigo e não seu inimigo!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Público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838080" y="2743200"/>
            <a:ext cx="10499040" cy="343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Desenvolvedores (</a:t>
            </a: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frontend</a:t>
            </a: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/</a:t>
            </a: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backend</a:t>
            </a: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QA's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e todo mundo que quer aprender! :)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4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Objetivo da apresentação/workshop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Objetivo da apresentação/workshop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838080" y="1800225"/>
            <a:ext cx="10752642" cy="3432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Acabar com a ideia "</a:t>
            </a: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Everybody</a:t>
            </a: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hates</a:t>
            </a: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VIM";</a:t>
            </a: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Entender o seu "cerne" e design;</a:t>
            </a: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Acabar com o conceito de ESC+ digita + digita...</a:t>
            </a: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Entender que o VIM é o editor DIY (Do It </a:t>
            </a: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Yourself</a:t>
            </a: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faça você mesmo).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Dicas importantes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Dicas importantes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838080" y="2743200"/>
            <a:ext cx="10499040" cy="343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71680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Não tente absorver tudo!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endParaRPr lang="pt-BR" sz="36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VIM tem que estar mais presente nos músculos do que na mente (vamos exercitar a famosa memória muscular!)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Conteúdo Programático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Dicas importantes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838080" y="2171700"/>
            <a:ext cx="10499040" cy="343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71680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Motivos para usar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Um pouco de história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Momento de decisão!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Breves explicações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Macros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Integração com o terminal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28880" lvl="1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Plugins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1028880" lvl="1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Conteúdos de estudo</a:t>
            </a:r>
          </a:p>
          <a:p>
            <a:pPr marL="1028880" lvl="1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Games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571680" indent="-571320"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Bônus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Motivos para usar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Motivos para usar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838080" y="1476375"/>
            <a:ext cx="9844560" cy="228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Onipresente;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Não exige ambiente gráfico;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É leve;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Suporta inúmeras linguagens;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Customizável, extensível e 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escriptável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Dependendo do caso, supera até editores atuais (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Atom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I'm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looking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!);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Saúde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Sem muitas dores nos braços! Esse lance de mouse + teclado complica. Quem nunca sentiu dor com isso?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Um pouco de história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Talvez você</a:t>
            </a: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possua essa concepção sobre o VIM: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  <a:ea typeface="DejaVu Sans"/>
              </a:rPr>
              <a:t>Um pouco de história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838080" y="1647825"/>
            <a:ext cx="10514880" cy="355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28600" indent="-227520">
              <a:buClr>
                <a:srgbClr val="000000"/>
              </a:buClr>
              <a:buFont typeface="Arial"/>
              <a:buChar char="•"/>
            </a:pP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"padrão" de comunicação era a TTY: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Teletypewriter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ou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Teleprinter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https://www.youtube.com/watch?v=MikoF6KZjm0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</a:p>
          <a:p>
            <a:pPr marL="228600" indent="-227520"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1971: Ken Thompson cria "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ed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", um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editor.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 o conceito de modos.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Quem é esse cara?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Co-Criador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do Unix 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 da linguagem C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;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1976: Bill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Joy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cria "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", outro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editor.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 os comandos mais conhecidos do vi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Quem é esse cara?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Co-Criador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do BSD-Unix 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 da Sun Microsystems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;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Bill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Joy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implementa o comando :visual (:vi)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este modo possibilita abrir o arquivo na linha, e não ele inteiro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1979: A situação se inverte...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1991: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Bram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Moolenaar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cria o VIM.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Momento de decisão!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1"/>
          <p:cNvPicPr/>
          <p:nvPr/>
        </p:nvPicPr>
        <p:blipFill>
          <a:blip r:embed="rId3"/>
          <a:stretch/>
        </p:blipFill>
        <p:spPr>
          <a:xfrm>
            <a:off x="3081600" y="795600"/>
            <a:ext cx="6028200" cy="5266440"/>
          </a:xfrm>
          <a:prstGeom prst="rect">
            <a:avLst/>
          </a:prstGeom>
          <a:ln>
            <a:noFill/>
          </a:ln>
        </p:spPr>
      </p:pic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Momento de decisão!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4" name="Picture 1"/>
          <p:cNvPicPr/>
          <p:nvPr/>
        </p:nvPicPr>
        <p:blipFill>
          <a:blip r:embed="rId3"/>
          <a:stretch/>
        </p:blipFill>
        <p:spPr>
          <a:xfrm>
            <a:off x="3081600" y="795600"/>
            <a:ext cx="6028200" cy="526644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6679981" y="1162050"/>
            <a:ext cx="5589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548DD4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PÍLULA AZUL</a:t>
            </a:r>
            <a:endParaRPr lang="pt-BR" sz="1800" strike="noStrike" spc="-1">
              <a:solidFill>
                <a:srgbClr val="548DD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548DD4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Você vai para casa e finge que nada disso aconteceu.</a:t>
            </a:r>
            <a:endParaRPr lang="pt-BR" sz="1800" strike="noStrike" spc="-1">
              <a:solidFill>
                <a:srgbClr val="548DD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-57175" y="1204595"/>
            <a:ext cx="5589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PÍLULA VERMELHA</a:t>
            </a: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Você vai entrar num novo mundo e ver que é só o começo...</a:t>
            </a: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Picture 1"/>
          <p:cNvPicPr/>
          <p:nvPr/>
        </p:nvPicPr>
        <p:blipFill>
          <a:blip r:embed="rId3"/>
          <a:stretch/>
        </p:blipFill>
        <p:spPr>
          <a:xfrm>
            <a:off x="1376363" y="0"/>
            <a:ext cx="9426575" cy="686159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Thin"/>
                <a:ea typeface="DejaVu Sans"/>
              </a:rPr>
              <a:t>Breve explicações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Breve explicações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38080" y="1724025"/>
            <a:ext cx="10514880" cy="332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080">
              <a:lnSpc>
                <a:spcPct val="90000"/>
              </a:lnSpc>
              <a:buClr>
                <a:srgbClr val="000000"/>
              </a:buClr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Principais modos: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Comando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Inserção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Visual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Normal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Entre outros (mas não iremos abordar)...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Select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Insert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Ex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Operator-pending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Replace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Virtual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Replace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Insert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 Normal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Insert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 Visual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Insert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Select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quê desses modos?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Picture 1"/>
          <p:cNvPicPr/>
          <p:nvPr/>
        </p:nvPicPr>
        <p:blipFill>
          <a:blip r:embed="rId3"/>
          <a:stretch/>
        </p:blipFill>
        <p:spPr>
          <a:xfrm>
            <a:off x="1457325" y="0"/>
            <a:ext cx="9456738" cy="683653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3" name="Picture 1"/>
          <p:cNvPicPr/>
          <p:nvPr/>
        </p:nvPicPr>
        <p:blipFill>
          <a:blip r:embed="rId2"/>
          <a:stretch/>
        </p:blipFill>
        <p:spPr>
          <a:xfrm>
            <a:off x="3887920" y="66675"/>
            <a:ext cx="4579123" cy="668164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2"/>
          <p:cNvSpPr/>
          <p:nvPr/>
        </p:nvSpPr>
        <p:spPr>
          <a:xfrm>
            <a:off x="611640" y="1905480"/>
            <a:ext cx="1020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Modo normal: Ele é o gateway para todos os modos.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Modo de inserção é para pequenas incursões no código/texto.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CustomShape 3"/>
          <p:cNvSpPr/>
          <p:nvPr/>
        </p:nvSpPr>
        <p:spPr>
          <a:xfrm>
            <a:off x="626040" y="2714040"/>
            <a:ext cx="10188720" cy="31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Exemplos de teclas que te levam para o modo de inserção: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i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-&gt; insere antes do cursor.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-&gt; insere no início da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/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-&gt; insere uma linha abaixo / acima.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insere após o cursor.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insere no final da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remove o caractere do cursor e posiciona para escrita.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apaga a linha corrente e posiciona para escrita.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apaga conteúdo do cursor até o fim da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2"/>
          <p:cNvSpPr/>
          <p:nvPr/>
        </p:nvSpPr>
        <p:spPr>
          <a:xfrm>
            <a:off x="626040" y="2714040"/>
            <a:ext cx="1018872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Teclas que te levam ao modo visual: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seleciona a linha inteira andando com o cursor;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seleciona a linha inteira, independentemente do andamento do cursor.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-&gt; Seleção de bloco -&gt; ao você descer ou subir, dá preferência pela seleção de linhas por onde o cursor está.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626040" y="2714040"/>
            <a:ext cx="1018872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Teclas que te levam são gateways para os modos: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Qual tecla que te tira de qualquer modo?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endParaRPr lang="pt-BR" sz="1800" strike="noStrike" spc="-1" err="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640080" y="1573560"/>
            <a:ext cx="10175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movimentação no VIM se dá pelas teclas: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Picture 3"/>
          <p:cNvPicPr/>
          <p:nvPr/>
        </p:nvPicPr>
        <p:blipFill>
          <a:blip r:embed="rId3"/>
          <a:stretch/>
        </p:blipFill>
        <p:spPr>
          <a:xfrm>
            <a:off x="-142200" y="-24840"/>
            <a:ext cx="12484440" cy="691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2"/>
          <p:cNvSpPr/>
          <p:nvPr/>
        </p:nvSpPr>
        <p:spPr>
          <a:xfrm>
            <a:off x="640080" y="1573560"/>
            <a:ext cx="10175040" cy="365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Principais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gg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/ G 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início do arquivo / fim do arquivo.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:20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&lt;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ou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20g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-&gt; pula para 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/ </a:t>
            </a:r>
            <a:r>
              <a:rPr lang="pt-BR" sz="1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 -&gt; Paginação para cima/baixo.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Palavras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etc.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Pula para o começo da palavra.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-&gt; Pula para o fim da palavra/próxima palavra.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Pula para o começo para.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ou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^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-&gt; Pula para o inicio da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-&gt; Pula para o fim da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2"/>
          <p:cNvSpPr/>
          <p:nvPr/>
        </p:nvSpPr>
        <p:spPr>
          <a:xfrm>
            <a:off x="640080" y="1573560"/>
            <a:ext cx="10175040" cy="475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Outros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{ }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-&gt; pula para o parágrafo acima/abaixo.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 )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-&gt; pula para a frase acima/abaixo.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Ir para porcentagem do arquivo &lt;número&gt;%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Centralizando </a:t>
            </a:r>
            <a:r>
              <a:rPr lang="pt-BR" sz="1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zb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zt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zz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Saltos na "página virtual" H, m e 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Saltos entre classes [[, ]]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Saltos entre métodos [m, ]m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Entre pares -&gt; %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Achar par não "casado" \[(, \[{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Última inserção -&gt; </a:t>
            </a:r>
            <a:r>
              <a:rPr lang="pt-BR" sz="1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Último salto &lt;</a:t>
            </a:r>
            <a:r>
              <a:rPr lang="pt-BR" sz="1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ctrl-o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e &lt;</a:t>
            </a:r>
            <a:r>
              <a:rPr lang="pt-BR" sz="1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-i&gt;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Último item que estava sendo inserido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Infinitas mais... Para isso: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:help cursor-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motions</a:t>
            </a: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CustomShape 2"/>
          <p:cNvSpPr/>
          <p:nvPr/>
        </p:nvSpPr>
        <p:spPr>
          <a:xfrm>
            <a:off x="838080" y="2935080"/>
            <a:ext cx="10514880" cy="32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Similidade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com a linguagem escrita: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Verbos, substantivos, adjetivos, quantitativos...</a:t>
            </a:r>
          </a:p>
          <a:p>
            <a:pPr>
              <a:lnSpc>
                <a:spcPct val="100000"/>
              </a:lnSpc>
            </a:pP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lang="pt-BR" sz="32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&lt;quantitativo&gt;&lt;verbo&gt;&lt;substantivo&gt;&lt;adjetivo&gt;</a:t>
            </a:r>
            <a:endParaRPr lang="pt-BR" sz="32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6600240" y="1414080"/>
            <a:ext cx="421488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Ele não é esse monstro que todos pensam.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Resposta para sair do VIM: Aperte as teclas &lt;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6558840" y="612720"/>
            <a:ext cx="4255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 ESPERE!</a:t>
            </a: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6787440" y="4994280"/>
            <a:ext cx="4027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Mas...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/>
          <p:nvPr/>
        </p:nvPicPr>
        <p:blipFill>
          <a:blip r:embed="rId2"/>
          <a:stretch/>
        </p:blipFill>
        <p:spPr>
          <a:xfrm>
            <a:off x="1391266" y="66675"/>
            <a:ext cx="4579123" cy="668164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2"/>
          <p:cNvSpPr/>
          <p:nvPr/>
        </p:nvSpPr>
        <p:spPr>
          <a:xfrm>
            <a:off x="838080" y="2935080"/>
            <a:ext cx="10514880" cy="32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Exemplos: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Apague a palavra (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dw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apague ao redor chaves ( 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da}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3 vezes apague a palavra ( 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3dw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apague até &gt; (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dt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apague conteúdo de parênteses &gt; (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di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mude dentro da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tag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(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cit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 !!! //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ci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}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/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cit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]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ci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'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ci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"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838080" y="1609725"/>
            <a:ext cx="10514880" cy="32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Helpers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Encontrar item na linha: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f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+ conteúdo a procurar na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 err="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i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 -&gt; 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Incremento e decremento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x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n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-&gt;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Autocompletar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palavra.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x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-&gt;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Autocompletar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x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f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-&gt;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Autocompleta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com o sistema de arquivos.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x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k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-&gt;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Autocompleta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com o dicionário.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p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-&gt;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Autocompleta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o texto.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933863" y="1485900"/>
            <a:ext cx="10514880" cy="32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Helpers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Modo </a:t>
            </a:r>
            <a:r>
              <a:rPr lang="pt-BR" sz="2800" strike="noStrike" spc="-1" err="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replace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: 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+ nova letra </a:t>
            </a: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sobrescreve texto da linha </a:t>
            </a: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Y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-&gt; copia a linha inteira </a:t>
            </a: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y 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-&gt; copia tudo. 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u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-&gt; desfaz alterações. 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-&gt; refaz alterações. 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J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-&gt; mescla linhas (útil em listas variáveis por exemplo) 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 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-&gt; seleciona a linha inteira 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%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-&gt; match com elementos 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9707145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Macros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Macros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2"/>
          <p:cNvSpPr/>
          <p:nvPr/>
        </p:nvSpPr>
        <p:spPr>
          <a:xfrm>
            <a:off x="698040" y="1428120"/>
            <a:ext cx="101170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Iniciando uma macro: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qa</a:t>
            </a:r>
            <a:endParaRPr lang="pt-BR" sz="2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Encerrando: 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</a:t>
            </a:r>
            <a:endParaRPr lang="pt-BR" sz="2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Executando: 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@a</a:t>
            </a:r>
            <a:endParaRPr lang="pt-BR" sz="2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Possível utilizar macros dentro do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replace</a:t>
            </a:r>
            <a:endParaRPr lang="pt-BR" sz="2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Integração com o terminal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Integração com o terminal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2"/>
          <p:cNvSpPr/>
          <p:nvPr/>
        </p:nvSpPr>
        <p:spPr>
          <a:xfrm>
            <a:off x="929160" y="1559520"/>
            <a:ext cx="988596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Exemplos: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pegar as configurações da placa de rede da máquina?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+ :r!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sudo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ifconfig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pegar o </a:t>
            </a:r>
            <a:r>
              <a:rPr lang="pt-BR" sz="20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hostname</a:t>
            </a: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retorná-lo para o VIM?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+ r!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hostname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-i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Só mostra o conteúdo: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+ !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cat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/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etc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/hosts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6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8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CustomShape 2"/>
          <p:cNvSpPr/>
          <p:nvPr/>
        </p:nvSpPr>
        <p:spPr>
          <a:xfrm>
            <a:off x="838080" y="248580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Recomendação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: Não utilize plugins sem um sistema de plugins!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Vundle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Pathogen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Neobundle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Vim-plug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929160" y="4849560"/>
            <a:ext cx="9885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Úteis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Centralizador de plugins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http://vimawesome.com/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hlinkClick r:id="rId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Não fique apenas nisso! 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Vem que é sucesso!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Airline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2"/>
          <p:cNvSpPr/>
          <p:nvPr/>
        </p:nvSpPr>
        <p:spPr>
          <a:xfrm>
            <a:off x="895746" y="180975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Airline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pic>
        <p:nvPicPr>
          <p:cNvPr id="624" name="Picture 2"/>
          <p:cNvPicPr/>
          <p:nvPr/>
        </p:nvPicPr>
        <p:blipFill>
          <a:blip r:embed="rId2"/>
          <a:stretch/>
        </p:blipFill>
        <p:spPr>
          <a:xfrm>
            <a:off x="5307774" y="1809750"/>
            <a:ext cx="6104520" cy="68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Emmet-vim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CustomShape 2"/>
          <p:cNvSpPr/>
          <p:nvPr/>
        </p:nvSpPr>
        <p:spPr>
          <a:xfrm>
            <a:off x="838080" y="169092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Emmet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7" name="Picture 3"/>
          <p:cNvPicPr/>
          <p:nvPr/>
        </p:nvPicPr>
        <p:blipFill>
          <a:blip r:embed="rId2"/>
          <a:stretch/>
        </p:blipFill>
        <p:spPr>
          <a:xfrm>
            <a:off x="6280743" y="1690920"/>
            <a:ext cx="5056920" cy="347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YouCompleteMe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CustomShape 2"/>
          <p:cNvSpPr/>
          <p:nvPr/>
        </p:nvSpPr>
        <p:spPr>
          <a:xfrm>
            <a:off x="790925" y="1698625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YouCompleteMe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0" name="Picture 1"/>
          <p:cNvPicPr/>
          <p:nvPr/>
        </p:nvPicPr>
        <p:blipFill>
          <a:blip r:embed="rId2"/>
          <a:stretch/>
        </p:blipFill>
        <p:spPr>
          <a:xfrm>
            <a:off x="3554398" y="1695450"/>
            <a:ext cx="8190000" cy="405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NERDTree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2" name="CustomShape 2"/>
          <p:cNvSpPr/>
          <p:nvPr/>
        </p:nvSpPr>
        <p:spPr>
          <a:xfrm>
            <a:off x="838080" y="165735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NERDTree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3" name="Picture 2"/>
          <p:cNvPicPr/>
          <p:nvPr/>
        </p:nvPicPr>
        <p:blipFill>
          <a:blip r:embed="rId2"/>
          <a:stretch/>
        </p:blipFill>
        <p:spPr>
          <a:xfrm>
            <a:off x="3316167" y="1210740"/>
            <a:ext cx="8761320" cy="558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TagBar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2"/>
          <p:cNvSpPr/>
          <p:nvPr/>
        </p:nvSpPr>
        <p:spPr>
          <a:xfrm>
            <a:off x="838080" y="163830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TagBar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6" name="Picture 1"/>
          <p:cNvPicPr/>
          <p:nvPr/>
        </p:nvPicPr>
        <p:blipFill>
          <a:blip r:embed="rId2"/>
          <a:stretch/>
        </p:blipFill>
        <p:spPr>
          <a:xfrm>
            <a:off x="5345285" y="1638300"/>
            <a:ext cx="5999760" cy="40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GitGutter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8" name="CustomShape 2"/>
          <p:cNvSpPr/>
          <p:nvPr/>
        </p:nvSpPr>
        <p:spPr>
          <a:xfrm>
            <a:off x="895746" y="182880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GitGutter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9" name="Picture 2"/>
          <p:cNvPicPr/>
          <p:nvPr/>
        </p:nvPicPr>
        <p:blipFill>
          <a:blip r:embed="rId3"/>
          <a:stretch/>
        </p:blipFill>
        <p:spPr>
          <a:xfrm>
            <a:off x="5909746" y="1828800"/>
            <a:ext cx="5431354" cy="32936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Multiple Cursors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2"/>
          <p:cNvSpPr/>
          <p:nvPr/>
        </p:nvSpPr>
        <p:spPr>
          <a:xfrm>
            <a:off x="867159" y="1857375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Multiple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Cursors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2" name="Picture 1"/>
          <p:cNvPicPr/>
          <p:nvPr/>
        </p:nvPicPr>
        <p:blipFill>
          <a:blip r:embed="rId2"/>
          <a:stretch/>
        </p:blipFill>
        <p:spPr>
          <a:xfrm>
            <a:off x="4446274" y="1857375"/>
            <a:ext cx="6895080" cy="228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Ctrl-P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2"/>
          <p:cNvSpPr/>
          <p:nvPr/>
        </p:nvSpPr>
        <p:spPr>
          <a:xfrm>
            <a:off x="838080" y="248580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Ctrl-P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5" name="Picture 2"/>
          <p:cNvPicPr/>
          <p:nvPr/>
        </p:nvPicPr>
        <p:blipFill>
          <a:blip r:embed="rId2"/>
          <a:stretch/>
        </p:blipFill>
        <p:spPr>
          <a:xfrm>
            <a:off x="4821784" y="2239645"/>
            <a:ext cx="6856920" cy="186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EasyMotion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2"/>
          <p:cNvSpPr/>
          <p:nvPr/>
        </p:nvSpPr>
        <p:spPr>
          <a:xfrm>
            <a:off x="838080" y="192405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EasyMotion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8" name="Picture 1"/>
          <p:cNvPicPr/>
          <p:nvPr/>
        </p:nvPicPr>
        <p:blipFill>
          <a:blip r:embed="rId2"/>
          <a:stretch/>
        </p:blipFill>
        <p:spPr>
          <a:xfrm>
            <a:off x="3868862" y="1485900"/>
            <a:ext cx="8153503" cy="463166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Games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0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Quem sou eu?</a:t>
            </a:r>
            <a:endParaRPr 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pic>
        <p:nvPicPr>
          <p:cNvPr id="2" name="Imagem 4" descr="17835087_1602840929755966_2622700129121875900_o 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164" y="2305050"/>
            <a:ext cx="2744414" cy="27432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00227" y="1857375"/>
            <a:ext cx="10514880" cy="23868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>
                <a:cs typeface="Arial"/>
              </a:rPr>
              <a:t>Carlos Henrique</a:t>
            </a:r>
            <a:br>
              <a:rPr lang="pt-BR">
                <a:cs typeface="Arial"/>
              </a:rPr>
            </a:br>
            <a:r>
              <a:rPr lang="pt-BR" sz="3200">
                <a:cs typeface="Arial"/>
              </a:rPr>
              <a:t>@</a:t>
            </a:r>
            <a:r>
              <a:rPr lang="pt-BR" sz="3200" err="1">
                <a:cs typeface="Arial"/>
              </a:rPr>
              <a:t>carlohcs</a:t>
            </a:r>
            <a:br>
              <a:rPr lang="pt-BR">
                <a:cs typeface="Arial"/>
              </a:rPr>
            </a:br>
            <a:r>
              <a:rPr lang="pt-BR" sz="2800" err="1">
                <a:solidFill>
                  <a:srgbClr val="000000"/>
                </a:solidFill>
                <a:latin typeface="Arial"/>
                <a:cs typeface="Arial"/>
              </a:rPr>
              <a:t>co:lab</a:t>
            </a:r>
            <a:r>
              <a:rPr lang="pt-BR" sz="2800">
                <a:solidFill>
                  <a:srgbClr val="000000"/>
                </a:solidFill>
                <a:latin typeface="Arial"/>
                <a:cs typeface="Arial"/>
              </a:rPr>
              <a:t> (compartilhar + colaborar &lt;3)</a:t>
            </a:r>
            <a:br>
              <a:rPr lang="pt-BR" sz="4000">
                <a:latin typeface="Arial"/>
                <a:cs typeface="Arial"/>
              </a:rPr>
            </a:br>
            <a:br>
              <a:rPr lang="pt-BR" sz="4000">
                <a:latin typeface="Arial"/>
                <a:cs typeface="Arial"/>
              </a:rPr>
            </a:br>
            <a:r>
              <a:rPr lang="pt-BR" sz="2800">
                <a:solidFill>
                  <a:srgbClr val="C00000"/>
                </a:solidFill>
                <a:latin typeface="Arial"/>
                <a:cs typeface="Arial"/>
              </a:rPr>
              <a:t>Pessoal:</a:t>
            </a:r>
            <a:br>
              <a:rPr lang="pt-BR" sz="4000">
                <a:latin typeface="Arial"/>
                <a:cs typeface="Arial"/>
              </a:rPr>
            </a:b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http://missaopessoal.com.br</a:t>
            </a:r>
            <a:br>
              <a:rPr lang="pt-BR" sz="4000">
                <a:latin typeface="Arial"/>
                <a:cs typeface="Arial"/>
              </a:rPr>
            </a:br>
            <a:r>
              <a:rPr lang="pt-BR" sz="2400">
                <a:latin typeface="Arial"/>
                <a:cs typeface="Arial"/>
                <a:hlinkClick r:id="rId4"/>
              </a:rPr>
              <a:t>http://carlohcs.com.br</a:t>
            </a:r>
            <a:br>
              <a:rPr lang="pt-BR" sz="4000">
                <a:latin typeface="Arial"/>
                <a:cs typeface="Arial"/>
              </a:rPr>
            </a:br>
            <a:br>
              <a:rPr lang="pt-BR" sz="4000">
                <a:latin typeface="Arial"/>
                <a:cs typeface="Arial"/>
              </a:rPr>
            </a:br>
            <a:r>
              <a:rPr lang="pt-BR" sz="2800">
                <a:solidFill>
                  <a:srgbClr val="C00000"/>
                </a:solidFill>
                <a:latin typeface="Arial"/>
                <a:cs typeface="Arial"/>
              </a:rPr>
              <a:t>UOL:</a:t>
            </a:r>
            <a:br>
              <a:rPr lang="pt-BR" sz="4000">
                <a:latin typeface="Arial"/>
                <a:cs typeface="Arial"/>
              </a:rPr>
            </a:b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Uol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 Música </a:t>
            </a: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Deezer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, Zero, </a:t>
            </a: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Uol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Bootstrap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Eye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Catcher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369509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Games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Adventures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(educacional)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https://vim-adventures.com/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Matrix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https://github.com/uguu-org/vim-matrix-screensaver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Sokoban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(Jogo de empurrar caixas)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https://github.com/vim-scripts/sokoban.vim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Snake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http://www.vimsnake.com/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HJKL (estilo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pacman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https://github.com/vim-scripts/HJKL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FlappyVird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(https://github.com/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mattn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flappyvird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-vim)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4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4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Livros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Livros Gratuitos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Bite of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Cookbook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Book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Livros Pagos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Learning the VI and VIM Editors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Hacking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Pratical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Vídeos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Vídeos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VIMCasts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Derek Wyatt's Videos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Damian Conway, "More Instantly Better Vim" - OSCON 2013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Sites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Sites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Ninjas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Bits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Awesome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TIL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r/vim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r/vimplugins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r/vim_magic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| Stack Overflow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Writing vim plugins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Super úteis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úteis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Notes Wiki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Veja arquivos .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vimrc's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 outras pessoas!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Bônus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685962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Bônus</a:t>
            </a:r>
            <a:endParaRPr 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 VIM + </a:t>
            </a:r>
            <a:r>
              <a:rPr lang="pt-BR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VSCode</a:t>
            </a:r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(Visual Studio </a:t>
            </a:r>
            <a:r>
              <a:rPr lang="pt-BR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Code</a:t>
            </a:r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(</a:t>
            </a:r>
            <a:r>
              <a:rPr lang="pt-BR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https://github.com/VSCodeVim/Vim</a:t>
            </a:r>
            <a:r>
              <a:rPr lang="pt-BR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pic>
        <p:nvPicPr>
          <p:cNvPr id="2" name="Imagem 2" descr="vim-vsc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955" y="1447800"/>
            <a:ext cx="6952222" cy="50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95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Bônus</a:t>
            </a:r>
            <a:endParaRPr 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 VIM + </a:t>
            </a:r>
            <a:r>
              <a:rPr lang="pt-BR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Atom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(</a:t>
            </a:r>
            <a:r>
              <a:rPr lang="pt-BR" sz="1600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https://github.com/t9md/atom-vim-mode-plus</a:t>
            </a:r>
            <a:r>
              <a:rPr lang="pt-BR" sz="16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pic>
        <p:nvPicPr>
          <p:cNvPr id="5" name="Imagem 5" descr="atom-v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21" y="1895475"/>
            <a:ext cx="5879739" cy="43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644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Bônus</a:t>
            </a:r>
            <a:endParaRPr 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 VIM + </a:t>
            </a:r>
            <a:r>
              <a:rPr lang="pt-BR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SublimeText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(</a:t>
            </a:r>
            <a:r>
              <a:rPr lang="pt-BR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https://github.com/guillermooo/Vintageous</a:t>
            </a:r>
            <a:r>
              <a:rPr lang="pt-BR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pic>
        <p:nvPicPr>
          <p:cNvPr id="3" name="Imagem 3" descr="sublime-v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950" y="1885950"/>
            <a:ext cx="6511342" cy="475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788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Antes de começar... Créditos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Thin"/>
                <a:ea typeface="DejaVu Sans"/>
              </a:rPr>
              <a:t>Obrigado ;-)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co:lab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Antes de começar... Créditos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838080" y="2743200"/>
            <a:ext cx="10499040" cy="343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pt-BR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O conteúdo dessa apresentação foi baseado no vídeo da apresentação de </a:t>
            </a:r>
            <a:r>
              <a:rPr lang="pt-BR" sz="32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Magnun</a:t>
            </a:r>
            <a:r>
              <a:rPr lang="pt-BR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Leno, com o título de "</a:t>
            </a:r>
            <a:r>
              <a:rPr lang="pt-BR" sz="32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Grupylango</a:t>
            </a:r>
            <a:r>
              <a:rPr lang="pt-BR" sz="32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- Vim - mais que um editor</a:t>
            </a:r>
            <a:r>
              <a:rPr lang="pt-BR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"</a:t>
            </a:r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Público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70</Slides>
  <Notes>30</Notes>
  <HiddenSlides>0</HiddenSlides>
  <ScaleCrop>false</ScaleCrop>
  <HeadingPairs>
    <vt:vector size="4" baseType="variant">
      <vt:variant>
        <vt:lpstr>Theme</vt:lpstr>
      </vt:variant>
      <vt:variant>
        <vt:i4>14</vt:i4>
      </vt:variant>
      <vt:variant>
        <vt:lpstr>Slide Titles</vt:lpstr>
      </vt:variant>
      <vt:variant>
        <vt:i4>70</vt:i4>
      </vt:variant>
    </vt:vector>
  </HeadingPairs>
  <TitlesOfParts>
    <vt:vector size="84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2017-06-19T22:53:49Z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1033-10.1.0.5672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65</vt:i4>
  </property>
</Properties>
</file>